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2" r:id="rId4"/>
    <p:sldMasterId id="2147483666" r:id="rId5"/>
  </p:sldMasterIdLst>
  <p:notesMasterIdLst>
    <p:notesMasterId r:id="rId32"/>
  </p:notesMasterIdLst>
  <p:sldIdLst>
    <p:sldId id="289" r:id="rId6"/>
    <p:sldId id="286" r:id="rId7"/>
    <p:sldId id="291" r:id="rId8"/>
    <p:sldId id="319" r:id="rId9"/>
    <p:sldId id="292" r:id="rId10"/>
    <p:sldId id="293" r:id="rId11"/>
    <p:sldId id="294" r:id="rId12"/>
    <p:sldId id="296" r:id="rId13"/>
    <p:sldId id="320" r:id="rId14"/>
    <p:sldId id="297" r:id="rId15"/>
    <p:sldId id="298" r:id="rId16"/>
    <p:sldId id="322" r:id="rId17"/>
    <p:sldId id="295" r:id="rId18"/>
    <p:sldId id="302" r:id="rId19"/>
    <p:sldId id="304" r:id="rId20"/>
    <p:sldId id="306" r:id="rId21"/>
    <p:sldId id="307" r:id="rId22"/>
    <p:sldId id="308" r:id="rId23"/>
    <p:sldId id="317" r:id="rId24"/>
    <p:sldId id="323" r:id="rId25"/>
    <p:sldId id="311" r:id="rId26"/>
    <p:sldId id="312" r:id="rId27"/>
    <p:sldId id="313" r:id="rId28"/>
    <p:sldId id="314" r:id="rId29"/>
    <p:sldId id="315" r:id="rId30"/>
    <p:sldId id="316" r:id="rId3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23D326-83E4-40AC-83AA-4DAB0E57A4B1}" v="82" dt="2023-04-21T09:35:03.9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7" autoAdjust="0"/>
    <p:restoredTop sz="93241" autoAdjust="0"/>
  </p:normalViewPr>
  <p:slideViewPr>
    <p:cSldViewPr snapToGrid="0">
      <p:cViewPr varScale="1">
        <p:scale>
          <a:sx n="106" d="100"/>
          <a:sy n="106" d="100"/>
        </p:scale>
        <p:origin x="87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E0766-C05F-4BE9-924C-2E5A6711B7AB}" type="datetimeFigureOut">
              <a:rPr lang="pl-PL" smtClean="0"/>
              <a:t>2023-05-30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3C224-E4CF-4BA1-A2C4-E02055C8A69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9092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6908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6385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9161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919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0500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609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6642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6415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7268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121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2736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8316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40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3C224-E4CF-4BA1-A2C4-E02055C8A691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90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446448-D936-65D6-6F12-482F0DABD5E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FD1A6EE-40D4-2234-0EC7-2FE96974DE4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20441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8C70C5-9838-7F81-B92D-54388E74E4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368" y="264983"/>
            <a:ext cx="10881102" cy="97860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B5FA35-26FA-8714-EB69-89BBA3EC62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8368" y="1527049"/>
            <a:ext cx="10881103" cy="41906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chemeClr val="bg1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470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0039777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28358538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9AE11835-23B5-1918-9576-CEAF906134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8575"/>
            <a:ext cx="12192000" cy="6840849"/>
          </a:xfrm>
          <a:prstGeom prst="rect">
            <a:avLst/>
          </a:prstGeom>
        </p:spPr>
      </p:pic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75E4D903-6446-8B1B-8DCF-2CDBAF9E67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498726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l-PL" dirty="0"/>
              <a:t>Kliknij, aby edytować styl</a:t>
            </a:r>
          </a:p>
        </p:txBody>
      </p:sp>
      <p:pic>
        <p:nvPicPr>
          <p:cNvPr id="6" name="Obraz 5" descr="Logotypy: Fundusze Europejskie na Rozwój Cyfrowy, Centrum Projektów Polska Cyfrowa, Unia Europejska Europejski Fundusz Społeczny">
            <a:extLst>
              <a:ext uri="{FF2B5EF4-FFF2-40B4-BE49-F238E27FC236}">
                <a16:creationId xmlns:a16="http://schemas.microsoft.com/office/drawing/2014/main" id="{CA1D6CDF-2F1E-1103-816F-711EFA85E5E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037" y="5970995"/>
            <a:ext cx="5047926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7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FFFFFF"/>
          </a:solidFill>
          <a:uFillTx/>
          <a:latin typeface="Calibri Light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7">
            <a:extLst>
              <a:ext uri="{FF2B5EF4-FFF2-40B4-BE49-F238E27FC236}">
                <a16:creationId xmlns:a16="http://schemas.microsoft.com/office/drawing/2014/main" id="{5E95FABE-4BBA-56D0-4B2C-CDB26EFD0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1996" cy="11856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ymbol zastępczy tytułu 5">
            <a:extLst>
              <a:ext uri="{FF2B5EF4-FFF2-40B4-BE49-F238E27FC236}">
                <a16:creationId xmlns:a16="http://schemas.microsoft.com/office/drawing/2014/main" id="{03D5F53E-EED4-0485-C749-4056ECD4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25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pic>
        <p:nvPicPr>
          <p:cNvPr id="4" name="Obraz 3" descr="Logotypy: Fundusze Europejskie na Rozwój Cyfrowy, Rzeczpospolita Polska, Centrum Projektów Polska Cyfrowa, Unia Europejska Europejski Fundusz Społeczny">
            <a:extLst>
              <a:ext uri="{FF2B5EF4-FFF2-40B4-BE49-F238E27FC236}">
                <a16:creationId xmlns:a16="http://schemas.microsoft.com/office/drawing/2014/main" id="{1595E30D-11B7-F86B-CC79-016AF1394F1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84" y="6167628"/>
            <a:ext cx="6199632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2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1" i="0" u="none" strike="noStrike" kern="1200" cap="none" spc="0" baseline="0">
          <a:solidFill>
            <a:schemeClr val="tx1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6C998C-6397-2517-60F0-6E865C728B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856" y="1537666"/>
            <a:ext cx="12192000" cy="1891334"/>
          </a:xfrm>
        </p:spPr>
        <p:txBody>
          <a:bodyPr>
            <a:noAutofit/>
          </a:bodyPr>
          <a:lstStyle/>
          <a:p>
            <a:pPr algn="l">
              <a:lnSpc>
                <a:spcPct val="114000"/>
              </a:lnSpc>
            </a:pPr>
            <a:r>
              <a:rPr lang="pl-PL" sz="3200" b="1" dirty="0">
                <a:latin typeface="+mn-lt"/>
              </a:rPr>
              <a:t>Kryteria wyboru projektu wybieranego w sposób niekonkurencyjny dotyczącego zapewnienia </a:t>
            </a:r>
            <a:r>
              <a:rPr lang="pl-PL" sz="3200" b="1" dirty="0" err="1">
                <a:latin typeface="+mn-lt"/>
              </a:rPr>
              <a:t>cyberbezpieczeństwa</a:t>
            </a:r>
            <a:r>
              <a:rPr lang="pl-PL" sz="3200" b="1" dirty="0">
                <a:latin typeface="+mn-lt"/>
              </a:rPr>
              <a:t> jednostek samorządu terytorialnego w działaniu 2.2 Wzmocnienie krajowego systemu </a:t>
            </a:r>
            <a:r>
              <a:rPr lang="pl-PL" sz="3200" b="1" dirty="0" err="1">
                <a:latin typeface="+mn-lt"/>
              </a:rPr>
              <a:t>cyberbezpieczeństwa</a:t>
            </a:r>
            <a:r>
              <a:rPr lang="pl-PL" sz="3200" b="1" dirty="0">
                <a:latin typeface="+mn-lt"/>
              </a:rPr>
              <a:t> programu Fundusze Europejskie na Rozwój Cyfrowy 2021-2027 (FERC)</a:t>
            </a:r>
            <a:endParaRPr lang="pl-PL" sz="32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13B2E07-D0FA-211F-48F0-498F23E0B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7886" y="3769282"/>
            <a:ext cx="5704114" cy="1655758"/>
          </a:xfrm>
        </p:spPr>
        <p:txBody>
          <a:bodyPr/>
          <a:lstStyle/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b="1" dirty="0"/>
              <a:t>Patrycja Choderska</a:t>
            </a:r>
            <a:br>
              <a:rPr lang="pl-PL" dirty="0"/>
            </a:br>
            <a:r>
              <a:rPr lang="pl-PL" dirty="0"/>
              <a:t>Dyrektor 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Departament Naboru Projektów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Centrum Projektów Polska Cyfrowa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1868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6C963D-C70C-2A37-9801-0276360BAC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78094" y="1373451"/>
            <a:ext cx="10335804" cy="4123223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11"/>
            </a:pPr>
            <a:r>
              <a:rPr lang="pl-PL" sz="1800" b="1" dirty="0"/>
              <a:t>Zgodność projektu z Kartą Praw Podstawowych Unii Europejskiej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Kartą Praw Podstawowych Unii Europejskiej w zakresie odnoszącym się do sposobu realizacji i zakresu projektu. 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12.  Zgodność projektu z Konwencją o Prawach Osób Niepełnosprawnych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Konwencją o Prawach Osób Niepełnosprawnych w zakresie odnoszącym się do sposobu realizacji i zakresu projektu.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projektu z ww. dokumentami, należy rozumieć jako brak sprzeczności pomiędzy zapisami wniosku o dofinansowanie a wymogami tego dokumentu lub stwierdzenie, że te wymagania są neutralne wobec zakresu i zawartości projektu.</a:t>
            </a: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1069597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6C963D-C70C-2A37-9801-0276360BAC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6724" y="1373451"/>
            <a:ext cx="10572108" cy="4513641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13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z zasadą zrównoważonego rozwoju, w tym zasadą „nie czyń poważnej szkody”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projekt spełnia zasadę zrównoważonego rozwoju, o której mowa w art. 9 ust. 4 rozporządzenia nr 2021/1060. Wnioskodawca powinien wykazać, że projekt jest zgodny z celami zrównoważonego rozwoju ONZ, porozumienia paryskiego oraz zasadą „nie czyń poważnych szkód” (dalej: DNSH). 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prezentacji spełnienia przez projekt celów zrównoważonego rozwoju ONZ należy odnieść się do tych celów, które dotyczą danego rodzaju projektów.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odniesieniu do porozumienia paryskiego należy przedstawić w jaki sposób projekt wspiera działania respektujące standardy i priorytety klimatyczne UE.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potwierdzenia spełnienia zasady DNSH Wnioskodawca powinien potwierdzić, że projekt wpisuje się w działania opisane w II priorytecie FERC, dla których w programie wskazano, że zasada DNSH jest spełniona. 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1084854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6C963D-C70C-2A37-9801-0276360BAC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83578" y="1373452"/>
            <a:ext cx="9935110" cy="4441722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14. Zapewnienie utrzymania efektów  projektu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Wnioskodawca i Partnerzy (jeśli dotyczy) deklarują zapewnienie utrzymania efektów projektu przez okres min. 2 lat od zakończenia projektu.</a:t>
            </a: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57333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1429026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1" dirty="0"/>
              <a:t> Zgodność projektu z Opisem Założeń Projektu Informatycznego pozytywnie zaopiniowanym przez KRMC (jeśli dotyczy)</a:t>
            </a:r>
            <a:br>
              <a:rPr lang="pl-PL" sz="1800" b="1" dirty="0"/>
            </a:br>
            <a:r>
              <a:rPr lang="pl-PL" sz="1800" dirty="0"/>
              <a:t>W ramach kryterium weryfikowane jest czy zakres projektu jest zgodny z Opisem Założeń Projektu Informatycznego przedstawionym do oceny na poziomie KRMC w następujących aspektach, tj.: </a:t>
            </a:r>
          </a:p>
          <a:p>
            <a:pPr marL="914400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a) nie dokonano zmian w koncepcji realizacji projektu zatwierdzonego przez KRMC; </a:t>
            </a:r>
          </a:p>
          <a:p>
            <a:pPr marL="914400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b) wartość projektu wskazana we wniosku o dofinansowanie z FERC jest w przybliżeniu  zgodna z tą zaakceptowaną przez KRMC (do 15%). </a:t>
            </a: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Zmiany dotyczące sposobu wdrażania projektu w stosunku do określonych w opisie projektu informatycznego są dopuszczalne pod warunkiem utrzymania zaplanowanych efektów projektu w niezmienionej formie (dotyczy zarówno ilości, jak i jakości produktów), m.in. w zakresie zmian w harmonogramie, podmiotów uczestniczących w projekcie, zaleceń KRMC, zmian wynikających z zaleceń KRMC (opinia warunkowa).</a:t>
            </a: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zakresie poziomu osiągnięcia zaplanowanych wskaźników rozbieżność może wynosić do 15%.</a:t>
            </a:r>
          </a:p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/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154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3182" y="1282765"/>
            <a:ext cx="11625636" cy="429247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pl-PL" sz="1800" b="1" dirty="0"/>
              <a:t> Zgodność z zasadami udzielania pomocy publicznej (lub pomocy de </a:t>
            </a:r>
            <a:r>
              <a:rPr lang="pl-PL" sz="1800" b="1" dirty="0" err="1"/>
              <a:t>minimis</a:t>
            </a:r>
            <a:r>
              <a:rPr lang="pl-PL" sz="1800" b="1" dirty="0"/>
              <a:t>)  </a:t>
            </a:r>
            <a:br>
              <a:rPr lang="pl-PL" sz="1800" b="1" dirty="0"/>
            </a:br>
            <a:r>
              <a:rPr lang="pl-PL" sz="1800" dirty="0"/>
              <a:t>W ramach kryterium weryfikowana jest analiza uwarunkowań projektu w kontekście spełnienia przesłanek pomocy publicznej z art. 107 ust. 1 TFUE, przedłożona w ramach wniosku o dofinasowanie, dowodząca, że:  </a:t>
            </a:r>
          </a:p>
          <a:p>
            <a:pPr lvl="1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a) pomoc publiczna nie występuje; </a:t>
            </a:r>
          </a:p>
          <a:p>
            <a:pPr lvl="1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b) pomoc publiczna występuje (istnieje domniemanie, że występuje). </a:t>
            </a:r>
          </a:p>
          <a:p>
            <a:pPr marL="34200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Jeśli wsparcie nie stanowi pomocy publicznej – ocenie podlega czy przedstawiono odpowiednie wyjaśnienia.</a:t>
            </a:r>
          </a:p>
          <a:p>
            <a:pPr marL="17462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 </a:t>
            </a:r>
          </a:p>
          <a:p>
            <a:pPr marL="17462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W zakresie kryterium ocenie podlegać będzie również metodyka oceny występowania pomocy publicznej na poziomie </a:t>
            </a:r>
            <a:r>
              <a:rPr lang="pl-PL" sz="1800" dirty="0" err="1"/>
              <a:t>grantobiorców</a:t>
            </a:r>
            <a:r>
              <a:rPr lang="pl-PL" sz="1800" dirty="0"/>
              <a:t>, przedłożona wraz z wnioskiem o dofinansowanie (czy jest prawidłowa).</a:t>
            </a:r>
          </a:p>
          <a:p>
            <a:pPr marL="17462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Brak analizy lub przedstawienie analizy obarczonej błędami lub przedstawiającymi błędne wnioski skutkuje odrzuceniem wniosku.</a:t>
            </a:r>
          </a:p>
          <a:p>
            <a:pPr marL="34200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4772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432034" cy="4678028"/>
          </a:xfrm>
        </p:spPr>
        <p:txBody>
          <a:bodyPr/>
          <a:lstStyle/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3. Prawidłowość wyboru Partnerów (jeśli dotyczy) – slajd 1 z 2 </a:t>
            </a: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badana jest prawidłowość wyboru Partnerów projektu (jeśli dotyczy).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zostali wybrani zgodnie z art. 39 ustawy z dnia 28 kwietnia 2022 r. o zasadach realizacji zadań finansowanych ze środków europejskich w perspektywie finansowej 2021-2027 (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Dz. U. z 2022 r. poz. 1079).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0562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665732"/>
            <a:ext cx="11432034" cy="4550133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3. Prawidłowość wyboru Partnerów (jeśli dotyczy) – slajd 2 z 2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przypadku partnerstwa z art. 39 ww. ustawy: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 indent="-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wnoszą do projektu m.in. zasoby ludzkie, organizacyjne, techniczne lub finansowe na warunkach określonych w porozumieniu albo umowie o partnerstwie zawartej pomiędzy Wnioskodawcą a Partnerem / Partnerami.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 indent="-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posiadają znamiona Wnioskodawcy, tj. będą w okresie trwałości projektu korzystać z jego efektów w celu realizacji zadań publicznych określonych aktem prawnym/statutem/regulaminem.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 indent="-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realizują zadania, których z równie dobrym skutkiem dla osiągnięcia celów projektu nie mógłby zrealizować wykonawca wyłoniony zgodnie z prawem zamówień publicznych.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strike="sngStrike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strike="sngStrike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55749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665732"/>
            <a:ext cx="11540576" cy="4437117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4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Komplementarność projektu z innymi projektami realizowanymi na poziomie centralnym i regionalnym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latin typeface="Calibri" panose="020F0502020204030204" pitchFamily="34" charset="0"/>
              <a:ea typeface="Calibri Light" panose="020F03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W ramach kryterium weryfikowane będzie czy: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lphaLcParenR"/>
              <a:tabLst>
                <a:tab pos="167640" algn="l"/>
              </a:tabLst>
            </a:pPr>
            <a:r>
              <a:rPr lang="pl-PL" sz="180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Z przedstawionych informacji wynika, czy i jakie projekty były realizowane w obszarze, którego dotyczy projekt i wykazano, że składany oceniany projekt w istotny sposób je rozwija, bez powtórzeń zakresu. </a:t>
            </a:r>
            <a:endParaRPr lang="pl-PL" sz="180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 Light" panose="020F030202020403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lphaLcParenR"/>
              <a:tabLst>
                <a:tab pos="167640" algn="l"/>
              </a:tabLst>
            </a:pPr>
            <a:r>
              <a:rPr lang="pl-PL" sz="180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Jeżeli projekt jest kontynuacją inwestycji z okresu 2014-2020 – potwierdzono zakończenie poprzedniego etapu inwestycji.*</a:t>
            </a:r>
            <a:endParaRPr lang="pl-PL" sz="180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 Light" panose="020F030202020403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lphaLcParenR"/>
              <a:tabLst>
                <a:tab pos="167640" algn="l"/>
              </a:tabLst>
            </a:pPr>
            <a:r>
              <a:rPr lang="pl-PL" sz="180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 Light" panose="020F0302020204030204" pitchFamily="34" charset="0"/>
                <a:cs typeface="Calibri" panose="020F0502020204030204" pitchFamily="34" charset="0"/>
              </a:rPr>
              <a:t>Działania przewidziane w ramach projektu będą komplementarne z projektami realizowanymi w ramach Krajowego Planu Odbudowy i Zwiększania Odporności.</a:t>
            </a:r>
            <a:r>
              <a:rPr lang="pl-PL" sz="1800" u="none" strike="noStrike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 </a:t>
            </a:r>
          </a:p>
          <a:p>
            <a:pPr marL="342000" indent="0">
              <a:lnSpc>
                <a:spcPct val="114000"/>
              </a:lnSpc>
              <a:spcBef>
                <a:spcPts val="0"/>
              </a:spcBef>
              <a:buNone/>
              <a:tabLst>
                <a:tab pos="292735" algn="l"/>
              </a:tabLs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Weryfikacja na etapie oceny wniosku o dofinasowanie będzie odbywać się na podstawie oświadczenia</a:t>
            </a:r>
            <a:r>
              <a:rPr lang="pl-PL" sz="1800" spc="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złożonego przez Wnioskodawcę.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292735" algn="l"/>
              </a:tabLs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(projekt musi uzyskać pozytywną ocenę we wszystkich aspektach)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00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  <a:t>(*) nie dotyczy projektów fazowanych</a:t>
            </a:r>
            <a:r>
              <a:rPr lang="pl-PL" sz="1800" dirty="0">
                <a:effectLst/>
              </a:rPr>
              <a:t> 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9903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2494"/>
            <a:ext cx="11043115" cy="2835668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5"/>
            </a:pPr>
            <a:endParaRPr lang="pl-PL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5"/>
            </a:pPr>
            <a:r>
              <a:rPr lang="pl-PL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Projekt jest zgodny z założeniami Architektury Informacyjnej Państwa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  <a:t>W ramach kryterium weryfikowane jest czy Wnioskodawca wykazał, że rozwiązania wdrażane w projektach będą realizowały założenia Architektury Informacyjnej Państwa, zwłaszcza pryncypia zawarte w dokumencie z dn. 25 listopada 2020 r. i Deklaracji tallińskiej, w tym domyślności cyfrowej, jednorazowości, powszechności, dostępności, otwartości, przejrzystości, domyślnej </a:t>
            </a:r>
            <a:r>
              <a:rPr lang="pl-PL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  <a:t>transgraniczności</a:t>
            </a:r>
            <a:r>
              <a:rPr lang="pl-PL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 Light" panose="020F0302020204030204" pitchFamily="34" charset="0"/>
              </a:rPr>
              <a:t> i interoperacyjności oraz niezawodności i bezpieczeństwa.</a:t>
            </a:r>
            <a:endParaRPr lang="pl-PL" sz="1800" dirty="0">
              <a:solidFill>
                <a:schemeClr val="tx1"/>
              </a:solidFill>
              <a:latin typeface="Calibri" panose="020F0502020204030204" pitchFamily="34" charset="0"/>
              <a:ea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3571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5711" y="1219415"/>
            <a:ext cx="11615917" cy="4865697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100"/>
              </a:spcBef>
              <a:spcAft>
                <a:spcPts val="100"/>
              </a:spcAft>
              <a:buFont typeface="+mj-lt"/>
              <a:buAutoNum type="arabicPeriod" startAt="6"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14000"/>
              </a:lnSpc>
              <a:spcBef>
                <a:spcPts val="100"/>
              </a:spcBef>
              <a:spcAft>
                <a:spcPts val="100"/>
              </a:spcAft>
              <a:buFont typeface="+mj-lt"/>
              <a:buAutoNum type="arabicPeriod" startAt="6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projektu z zasadami: równości szans i niedyskryminacji, w tym dostępności dla osób z niepełnosprawnościami; równości kobiet i mężczyzn – slajd 1 z 2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100"/>
              </a:spcBef>
              <a:spcAft>
                <a:spcPts val="1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działania związane z realizacją projektu, a także wszystkie produkty związane z funkcjonowaniem projektu po okresie jego realizacji, w tym działania informacyjne i promocyjne, są realizowane z poszanowaniem zasad równościowych związanych z zapobieganiem wszelkiej dyskryminacji, m.in. ze względu na: płeć, rasę, kolor skóry, pochodzenie etniczne lub społeczne, cechy genetyczne, język, religię, światopogląd, przynależność narodową, majątek, urodzenie, niepełnosprawność, wiek lub orientację seksualną. </a:t>
            </a:r>
          </a:p>
          <a:p>
            <a:pPr marL="0" indent="0">
              <a:lnSpc>
                <a:spcPct val="114000"/>
              </a:lnSpc>
              <a:spcBef>
                <a:spcPts val="100"/>
              </a:spcBef>
              <a:spcAft>
                <a:spcPts val="100"/>
              </a:spcAft>
              <a:buNone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7036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9E0878D-8FAD-5BFE-63F7-4BDEBFB13C6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niekonkurencyjny sposób wyboru</a:t>
            </a:r>
            <a:endParaRPr lang="en-US" sz="2400" dirty="0">
              <a:latin typeface="+mn-lt"/>
            </a:endParaRP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kryteria wyboru projektów są podzielone na formalne oraz merytoryczne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Centrum Projektów Polska Cyfrowa jako IP powołuje Komisję Oceny Projektów, w skład której wchodzą pracownicy IP oraz eksperci zewnętrzni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400" dirty="0">
                <a:latin typeface="+mn-lt"/>
                <a:ea typeface="Open Sans"/>
                <a:cs typeface="Open Sans"/>
              </a:rPr>
              <a:t>2-etapowa ocena projektów – każdy złożony projekt zostanie poddany ocenie formalnej, po pozytywnej ocenie formalnej projekty będą oceniane merytorycznie 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EBAC8AF-2960-E7C0-B162-84AEB28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Wybór</a:t>
            </a:r>
            <a:r>
              <a:rPr lang="pl-PL" sz="4400" b="1" dirty="0">
                <a:latin typeface="+mn-lt"/>
                <a:ea typeface="Verdana" panose="020B0604030504040204" pitchFamily="34" charset="0"/>
                <a:cs typeface="Arial" charset="0"/>
              </a:rPr>
              <a:t> projektów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34655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5711" y="1219415"/>
            <a:ext cx="11615917" cy="4865697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100"/>
              </a:spcBef>
              <a:spcAft>
                <a:spcPts val="100"/>
              </a:spcAft>
              <a:buFont typeface="+mj-lt"/>
              <a:buAutoNum type="arabicPeriod" startAt="6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projektu z zasadami: równości szans i niedyskryminacji, w tym dostępności dla osób z niepełnosprawnościami; równości kobiet i mężczyzn – slajd 2 z 2</a:t>
            </a: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Oddzielnie sprawdzane jest wypełnienie wszystkich poniższych warunków: 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pozytywny wpływ na zasadę równości szans i niedyskryminacji, w tym dostępności dla osób z niepełnoprawnościami i zgodność z zasadą równości kobiet i mężczyzn,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przypadku systemów informatycznych objętych zakresem projektu wnioskodawca jest zobowiązany wykazać, że w ramach projektu zaplanowano skuteczny sposób sprawdzenia zadeklarowanego poziomu dostępności,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Wnioskodawca i Partner (jeśli dotyczy) będący JST (lub podmiot przez nią kontrolowany lub od niej zależny) oświadczył, iż nie podejmował jakichkolwiek działań dyskryminujących sprzecznych z zasadami, o których mowa w art. 9 ust. 3 Rozporządzenia PE i Rady nr 2021/1060 (jeśli dotyczy) – dotyczy również etapu wyboru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grantobiorcy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Wnioskodawca wykazał, że wdrażanie projektu będzie zgodne z przepisami krajowymi i europejskimi, w tym dyrektywami w sprawie wymogów dostępności produktów i usług oraz dostępności stron internetowych i mobilnych aplikacji organów sektora publicznego.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7788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73451"/>
            <a:ext cx="11358556" cy="4359529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7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Poprawność doboru i oszacowania wartości wskaźników oraz wpływ celów projektu na działanie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spójność między celami projektu, opisanymi we wniosku o dofinansowanie, a wybranymi wskaźnikami. Sprawdzeniu podlega czy Wnioskodawca wybrał wszystkie wskaźniki adekwatne do celu i zakresu projektu, w tym wskaźniki obowiązkowe, uzasadnił ich dobór oraz określił i uzasadnił ich wartości docelowe. 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000" lvl="1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Weryfikacji podlega czy: 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4863" lvl="2" indent="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wskaźniki są adekwatne dla danego rodzaju projektu;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4863" lvl="2" indent="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wskaźniki są realne do osiągnięcia;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4863" lvl="2" indent="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wskaźniki są obiektywnie weryfikowalne;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4863" lvl="2" indent="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przedstawiono sposób/metodykę pomiaru wartości wskaźników.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195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także czy Wnioskodawca wykazał, że cele projektu wpisują się w działanie 2.2 FERC.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85260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7184" y="1471421"/>
            <a:ext cx="11391368" cy="4111097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8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Kwalifikowalność i racjonalność planowanych wydatków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/>
          </a:p>
          <a:p>
            <a:pPr marL="34200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W ramach kryterium weryfikowana jest kwalifikowalność, adekwatność i racjonalność wydatków planowanych do poniesienia w ramach projektu, tj. czy:   </a:t>
            </a:r>
          </a:p>
          <a:p>
            <a:pPr marL="627063" lvl="1" indent="-1698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• wydatki są bezpośrednio i wyłącznie związane z projektem, niezbędne do jego prawidłowej realizacji oraz adekwatne do jego zakresu i celu;</a:t>
            </a:r>
          </a:p>
          <a:p>
            <a:pPr marL="627063" lvl="1" indent="-1698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• wykazane koszty są uzasadnione, rynkowe i optymalne/racjonalne z punktu widzenia osiągnięcia celu projektu (ich wysokość nie jest zawyżona);</a:t>
            </a:r>
          </a:p>
          <a:p>
            <a:pPr marL="627063" lvl="1" indent="-1698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627063" algn="l"/>
              </a:tabLst>
            </a:pPr>
            <a:r>
              <a:rPr lang="pl-PL" sz="1800" dirty="0"/>
              <a:t>• przedstawione we wniosku wydatki są zgodnie z Katalogiem wydatków kwalifikowalnych II priorytetu programu Fundusze Europejskie na Rozwój Cyfrowy 2021-2027  oraz z zapisami Wytycznych dotyczących kwalifikowalności wydatków na lata 2021-2027.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31592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3586" y="1432684"/>
            <a:ext cx="11663357" cy="4271430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9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Harmonogram zadań projektu oraz zakres finansowy 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harmonogram zadań projektu oraz zakres finansowy jest: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2175" lvl="1" indent="-2603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wykonalny/możliwy do przeprowadzenia;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92175" lvl="1" indent="-2603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uwzględnia czas niezbędny na realizację zadań i wpływ czynników zewnętrznych.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 lvl="1" indent="-54451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Badane jest, czy planowany projekt jest możliwy do realizacji pod względem technicznym oraz organizacyjnym w</a:t>
            </a:r>
          </a:p>
          <a:p>
            <a:pPr marL="631825" lvl="1" indent="-54451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zakładanym czasie oraz czy plan zadań projektu przedstawiony we wniosku o dofinansowanie opisany jest szczegółowo i</a:t>
            </a:r>
          </a:p>
          <a:p>
            <a:pPr marL="631825" lvl="1" indent="-54451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określa poszczególne etapy projektu, w tym w szczególności czy Wnioskodawca zaplanował i opisał we wniosku efektywny</a:t>
            </a:r>
          </a:p>
          <a:p>
            <a:pPr marL="631825" lvl="1" indent="-54451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sposób przeprowadzenia konkursów grantowych, w tym naboru wniosków, oceny i rozliczenia, adekwatny do zakresu</a:t>
            </a:r>
          </a:p>
          <a:p>
            <a:pPr marL="631825" lvl="1" indent="-54451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interwencji, tj. typu i spodziewanej liczby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grantobiorców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oraz czasu niezbędnego do zakończenia realizacji projektu w</a:t>
            </a:r>
          </a:p>
          <a:p>
            <a:pPr marL="631825" lvl="1" indent="-54451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terminie. </a:t>
            </a:r>
            <a:b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pl-PL" sz="16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68479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5712" y="1428107"/>
            <a:ext cx="11232715" cy="4623371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10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Efektywność realizacji projektu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czy: </a:t>
            </a:r>
          </a:p>
          <a:p>
            <a:pPr marL="457200" lvl="1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przedstawiony sposób zarządzania projektem umożliwia właściwą realizację projektu;</a:t>
            </a:r>
          </a:p>
          <a:p>
            <a:pPr marL="457200" lvl="1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Wnioskodawca/Partner (jeśli dotyczy) posiada odpowiednie know-how związane z celem naboru;</a:t>
            </a:r>
          </a:p>
          <a:p>
            <a:pPr marL="627063" lvl="1" indent="-1698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627063" algn="l"/>
              </a:tabLs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Wnioskodawca/Partner posiada odpowiednie zasoby ludzkie i techniczno-organizacyjne umożliwiające właściwą realizację projektu.</a:t>
            </a:r>
          </a:p>
          <a:p>
            <a:pPr marL="627063" lvl="1" indent="-1698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627063" algn="l"/>
              </a:tabLst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11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Opis zidentyfikowanych </a:t>
            </a:r>
            <a:r>
              <a:rPr lang="pl-PL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ryzyk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projektu</a:t>
            </a:r>
          </a:p>
          <a:p>
            <a:pPr marL="36195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Wnioskodawca wskazał i opisał we wniosku o dofinansowanie obszary ryzyka, jakie zidentyfikował w związku z planowaną realizacją projektu, a także czy podał do każdego ze wskazanych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ryzyk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planowane działania zaradcze oraz sposób ich monitorowania i kontroli.</a:t>
            </a:r>
            <a:endParaRPr lang="pl-PL" sz="16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5889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491916"/>
            <a:ext cx="11540576" cy="4282160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12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Korzyści osiągnięte w wyniku realizacji projektu 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Wnioskodawca wykazał, że wdrożenie projektu przyczyni się do: </a:t>
            </a:r>
          </a:p>
          <a:p>
            <a:pPr marL="804863" lvl="1" indent="-173038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cyfryzacji jednostek samorządu terytorialnego poprzez inwestycje w infrastrukturę i narzędzia IT, a także usługi w obszarze cyberbezpieczeństwa;</a:t>
            </a:r>
          </a:p>
          <a:p>
            <a:pPr marL="627063" lvl="1" indent="47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zwiększenia cyberbezpieczeństwa infrastruktury, w tym systemów JST;</a:t>
            </a:r>
          </a:p>
          <a:p>
            <a:pPr marL="627063" lvl="1" indent="47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zwiększenia poziomu świadomości i wiedzy w zakresie cyberbezpieczeństwa w JST;</a:t>
            </a:r>
          </a:p>
          <a:p>
            <a:pPr marL="627063" lvl="1" indent="47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wzmocnienia poziomu cyberbezpieczeństwa w podmiotach JST;</a:t>
            </a:r>
          </a:p>
          <a:p>
            <a:pPr marL="804863" lvl="1" indent="-173038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poprawy jakości i efektywności świadczenia usług publicznych, w tym zwiększenia bezpieczeństwa cyfrowych procesów obsługi mieszkańców; </a:t>
            </a:r>
          </a:p>
          <a:p>
            <a:pPr marL="627063" lvl="1" indent="4763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• rozwoju kompetencji JST w zakresie wykorzystania infrastruktury i narzędzi IT oraz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cyberbezpieczeńtwa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pl-PL" sz="16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85921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E7D5D5F-0291-AFB8-D70D-AE08330361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491916"/>
            <a:ext cx="10879587" cy="3992632"/>
          </a:xfr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13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Dobór grupy docelowej projektu</a:t>
            </a:r>
          </a:p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Wnioskodawca określił jako grupę docelową projektu grantowego, w rozumieniu art. 41 ustawy z dnia 28 kwietnia 2022 r. o zasadach realizacji zadań finansowanych ze środków europejskich w perspektywie finansowej 2021-2027 (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t.j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Dz. U. z 2022 r. poz. 1079), wyłącznie jednostki samorządu terytorialnego wraz z jednostkami im podległymi (z ograniczeniem do jednostek sektora finansów publicznych) oraz zidentyfikował ich potrzeby i uzasadnił w jaki sposób realizacja projektu je zaspokoi.</a:t>
            </a: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pl-PL" sz="16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5F0C4C2C-8A3A-D10B-994C-9DB8FA59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861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80CD54B-52DF-4D51-C959-22C7C27478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1381" y="1373451"/>
            <a:ext cx="11509237" cy="490405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pl-PL" sz="1800" b="1" dirty="0">
              <a:effectLst/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Złożenie wniosku o dofinansowanie w odpowiedniej formie  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</a:rPr>
              <a:t>W ramach kryterium weryfikowane jest czy Wnioskodawca złożył podpisany przez upoważnioną osobę/osoby wniosek o dofinansowanie w postaci elektronicznej, zgodnie z wymaganiami określonymi w Regulaminie wyboru projektów.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effectLst/>
              <a:latin typeface="+mn-lt"/>
              <a:ea typeface="Calibri" panose="020F0502020204030204" pitchFamily="34" charset="0"/>
            </a:endParaRP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Kompletność dokumentacji wymaganej na etapie aplikowania 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latin typeface="+mn-lt"/>
                <a:ea typeface="Open Sans"/>
                <a:cs typeface="Open Sans"/>
              </a:rPr>
              <a:t>W ramach kryterium weryfikowane jest czy:</a:t>
            </a:r>
          </a:p>
          <a:p>
            <a:pPr marL="800100" lvl="1" indent="-2667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latin typeface="+mn-lt"/>
                <a:ea typeface="Open Sans"/>
                <a:cs typeface="Open Sans"/>
              </a:rPr>
              <a:t>Wnioskodawca złożył wypełniony we wszystkich wymaganych polach wniosek o dofinansowanie wraz z kompletem wymaganych czytelnych załączników;</a:t>
            </a:r>
          </a:p>
          <a:p>
            <a:pPr marL="800100" lvl="1" indent="-2667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</a:rPr>
              <a:t>we wniosku o dofinansowanie, w oświadczeniach oraz w załącznikach do wniosku nie występują istotne rozbieżności: w szczególności wartość budżetu projektu, wskaźniki projektu</a:t>
            </a:r>
          </a:p>
          <a:p>
            <a:pPr marL="358775" lvl="1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  <a:ea typeface="Open Sans"/>
                <a:cs typeface="Open Sans"/>
              </a:rPr>
              <a:t>(projekt musi uzyskać pozytywną ocenę we wszystkich punktach)</a:t>
            </a: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>
              <a:effectLst/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60568B8-FA6D-FD89-A071-40544357C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dirty="0">
                <a:latin typeface="+mn-lt"/>
                <a:ea typeface="Verdana" panose="020B0604030504040204" pitchFamily="34" charset="0"/>
                <a:cs typeface="Arial" charset="0"/>
              </a:rPr>
              <a:t>Kryteria formalne </a:t>
            </a:r>
            <a:endParaRPr lang="pl-PL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8277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5C274BD-C0A4-A966-8C9E-306BD9A1A0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54804" y="1399032"/>
            <a:ext cx="10798999" cy="4111097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3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Pozytywna ocena Komitetu Rady Ministrów do spraw Cyfryzacji (KRMC) - jeśli dotyczy</a:t>
            </a:r>
          </a:p>
          <a:p>
            <a:pPr marL="0" indent="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</a:rPr>
              <a:t>W ramach kryterium weryfikowane jest czy opinia Komitetu Rady Ministrów ds. Cyfryzacji wydana dla ocenianego projektu jest pozytywna i wydana została nie później niż w dniu złożenia wniosku o dofinansowanie.</a:t>
            </a:r>
          </a:p>
          <a:p>
            <a:pPr marL="174625" indent="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dirty="0">
              <a:latin typeface="+mn-lt"/>
            </a:endParaRP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4"/>
            </a:pPr>
            <a:r>
              <a:rPr lang="pl-PL" sz="1800" b="1" dirty="0">
                <a:latin typeface="+mn-lt"/>
              </a:rPr>
              <a:t> Kwalifikowalność Wnioskodawcy/Partnerów</a:t>
            </a:r>
          </a:p>
          <a:p>
            <a:pPr marL="0" indent="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+mn-lt"/>
              </a:rPr>
              <a:t>W ramach kryterium weryfikowane jest czy Wnioskodawca oraz Partner (jeśli dotyczy) jest podmiotem kwalifikującym się do wsparcia w ramach działania 2.2 FERC, zgodnie ze </a:t>
            </a:r>
            <a:r>
              <a:rPr lang="pl-PL" sz="1800" dirty="0">
                <a:effectLst/>
                <a:latin typeface="+mn-lt"/>
                <a:ea typeface="Calibri" panose="020F0502020204030204" pitchFamily="34" charset="0"/>
              </a:rPr>
              <a:t>Szczegółowym Opisem Priorytetów Programu Fundusze Europejskie na Rozwój Cyfrowy na lata 2021-2027 (SZOP).</a:t>
            </a:r>
            <a:r>
              <a:rPr lang="pl-PL" sz="1800" dirty="0">
                <a:effectLst/>
                <a:latin typeface="+mn-lt"/>
              </a:rPr>
              <a:t>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B312C1B3-9016-AE23-9EEA-ADF7B2A31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1862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28E89E2-B579-BB9C-6E21-3365CBFEE23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73451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+mj-lt"/>
              <a:buAutoNum type="arabicPeriod" startAt="5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Realizacja projektu mieści się w ramach czasowych FERC</a:t>
            </a:r>
            <a:r>
              <a:rPr lang="pl-PL" sz="1800" b="1" dirty="0"/>
              <a:t> </a:t>
            </a:r>
          </a:p>
          <a:p>
            <a:pPr marL="36195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termin rozpoczęcia i zakończenia realizacji projektu mieści się w ramach czasowych FERC, określonych datami od 1 stycznia 2021 r. do 31 grudnia 2029 r. </a:t>
            </a:r>
          </a:p>
          <a:p>
            <a:pPr marL="361950" indent="0">
              <a:lnSpc>
                <a:spcPct val="150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Prawidłowość określenia kwoty wsparcia</a:t>
            </a:r>
          </a:p>
          <a:p>
            <a:pPr marL="36195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wnioskowany procent poziomu dofinansowania UE w projekcie nie przekracza maksymalnego procentu wskazanego dla działania 2.2 FERC w Szczegółowym Opisie Priorytetów Programu Fundusze Europejskie na Rozwój Cyfrowy na lata 2021-2027.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4"/>
            </a:pPr>
            <a:endParaRPr lang="pl-PL" sz="1800" b="1" dirty="0"/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4"/>
            </a:pPr>
            <a:endParaRPr lang="pl-PL" sz="1800" b="1" dirty="0"/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4"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5" y="311285"/>
            <a:ext cx="10879587" cy="540401"/>
          </a:xfrm>
        </p:spPr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3474006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6C963D-C70C-2A37-9801-0276360BAC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7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z wymaganiami z FERC oraz SZOP w zakresie właściwego działania i typu projektu</a:t>
            </a:r>
            <a:b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ogólna charakterystyka projektu wskazuje, że projekt wpisuje się w działanie 2.2 FERC i właściwy typ projektu określony w SZOP, w tym stanowi projekt grantowy w rozumieniu art. 41 ustawy z dnia 28 kwietnia 2022 r. o zasadach realizacji zadań finansowanych ze środków europejskich w perspektywie finansowej 2021-2027 (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Dz. U. z 2022 r. poz. 1079).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1950" indent="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Wnioskodawca oświadczył, że projekt będzie zgodny z wymaganiami zapisanymi w FERC, tj. czy działania realizowane w ramach projektu będą zgodne z polityką cyberbezpieczeństwa UE i wytycznymi Agencji UE ds. cyberbezpieczeństwa.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3192677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6C963D-C70C-2A37-9801-0276360BAC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1315707" cy="411109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8"/>
            </a:pPr>
            <a:r>
              <a:rPr lang="pl-PL" sz="1800" b="1" dirty="0">
                <a:latin typeface="Calibri" panose="020F0502020204030204" pitchFamily="34" charset="0"/>
              </a:rPr>
              <a:t>Brak podleganiu wykluczeniu z ubiegania się o dofinansowanie</a:t>
            </a:r>
            <a:br>
              <a:rPr lang="pl-PL" sz="1800" b="1" dirty="0">
                <a:latin typeface="Calibri" panose="020F0502020204030204" pitchFamily="34" charset="0"/>
              </a:rPr>
            </a:br>
            <a:r>
              <a:rPr lang="pl-PL" sz="1800" dirty="0"/>
              <a:t>W ramach kryterium weryfikowane jest zapewnienie przez Wnioskodawcę i Partnerów (jeśli dotyczy), w formie oświadczenia Wnioskodawcy i Partnerów (jeśli dotyczy), że są uprawnieni do ubiegania się o przyznanie dofinansowania z uwagi na to, że:</a:t>
            </a:r>
          </a:p>
          <a:p>
            <a:pPr marL="800100" lvl="1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pl-PL" sz="1800" dirty="0"/>
              <a:t>nie podlegają wykluczeniu z możliwości otrzymania dofinansowania na podstawie art. 207 ust. 4 ustawy z dnia 27 sierpnia 2009 r. o finansach publicznych (Dz. U. 2022 r. poz. 1634 z </a:t>
            </a:r>
            <a:r>
              <a:rPr lang="pl-PL" sz="1800" dirty="0" err="1"/>
              <a:t>późn</a:t>
            </a:r>
            <a:r>
              <a:rPr lang="pl-PL" sz="1800" dirty="0"/>
              <a:t>. zm.);</a:t>
            </a:r>
          </a:p>
          <a:p>
            <a:pPr marL="800100" lvl="1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pl-PL" sz="1800" dirty="0"/>
              <a:t>nie podlegają wykluczeniu z możliwości otrzymania dofinansowania na podstawie art. 9 ust. 1 pkt 2a ustawy z dnia 28 października 2002 r. o odpowiedzialności podmiotów zbiorowych za czyny zabronione pod groźbą kary (Dz. U. 2020 r. poz. 358 z </a:t>
            </a:r>
            <a:r>
              <a:rPr lang="pl-PL" sz="1800" dirty="0" err="1"/>
              <a:t>późn</a:t>
            </a:r>
            <a:r>
              <a:rPr lang="pl-PL" sz="1800" dirty="0"/>
              <a:t>. zm.) – nie dotyczy jednostek organizacyjnych Skarbu Państwa;</a:t>
            </a:r>
          </a:p>
          <a:p>
            <a:pPr marL="800100" lvl="1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pl-PL" sz="1800" dirty="0"/>
              <a:t>nie zastosowano wobec nich środków na podstawie art. 1 ustawy z dnia 13 kwietnia 2022 r. o szczególnych rozwiązaniach w zakresie przeciwdziałania wspieraniu agresji na Ukrainę oraz służących ochronie bezpieczeństwa narodowego (Dz. U. poz. 835).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(projekt musi uzyskać pozytywną ocenę we wszystkich punktach)</a:t>
            </a:r>
          </a:p>
          <a:p>
            <a:pPr marL="0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238214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6C963D-C70C-2A37-9801-0276360BAC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7469" y="1479479"/>
            <a:ext cx="10879587" cy="4345968"/>
          </a:xfrm>
          <a:prstGeom prst="rect">
            <a:avLst/>
          </a:prstGeom>
        </p:spPr>
        <p:txBody>
          <a:bodyPr/>
          <a:lstStyle/>
          <a:p>
            <a:pPr marL="361950" indent="-36195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9"/>
            </a:pPr>
            <a:r>
              <a:rPr lang="pl-PL" sz="1800" b="1" dirty="0"/>
              <a:t>Zgodność z przepisami art. 63 ust. 6 i art. 73 ust. 2 lit. f) i h) Rozporządzenia Parlamentu Europejskiego i Rady (UE) nr 2021/1060 z dnia 24 czerwca 2021 r.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zapewnienie przez Wnioskodawcę w formie oświadczenia, że: </a:t>
            </a:r>
            <a:br>
              <a:rPr lang="pl-PL" sz="1800" dirty="0"/>
            </a:br>
            <a:r>
              <a:rPr lang="pl-PL" sz="1800" dirty="0"/>
              <a:t>1. projekt nie został zakończony w rozumieniu art. 63 ust. 6; </a:t>
            </a:r>
            <a:br>
              <a:rPr lang="pl-PL" sz="1800" dirty="0"/>
            </a:br>
            <a:r>
              <a:rPr lang="pl-PL" sz="1800" dirty="0"/>
              <a:t>2. nie rozpoczął realizacji projektu przed dniem złożenia wniosku o dofinansowanie albo że realizując projekt przed dniem złożenia wniosku, przestrzegał obowiązujących przepisów prawa dotyczących danej operacji (art. 73 ust. 2 lit. f);</a:t>
            </a:r>
            <a:br>
              <a:rPr lang="pl-PL" sz="1800" dirty="0"/>
            </a:br>
            <a:r>
              <a:rPr lang="pl-PL" sz="1800" dirty="0"/>
              <a:t>3. projekt nie obejmuje przedsięwzięć będących częścią operacji, które zostały objęte lub powinny były zostać objęte procedurą odzyskiwania zgodnie z art. 65 (trwałość operacji) w następstwie przeniesienia działalności produkcyjnej poza obszar objęty programem (art. 73 ust. 2 lit. h).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358775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(projekt musi uzyskać pozytywną ocenę we wszystkich punktach)</a:t>
            </a:r>
          </a:p>
          <a:p>
            <a:pPr marL="0" indent="0">
              <a:spcBef>
                <a:spcPts val="0"/>
              </a:spcBef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4212559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6C963D-C70C-2A37-9801-0276360BAC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222624"/>
            <a:ext cx="10879587" cy="478775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10"/>
            </a:pPr>
            <a:endParaRPr lang="pl-PL" sz="1800" b="1" dirty="0"/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 startAt="10"/>
            </a:pPr>
            <a:r>
              <a:rPr lang="pl-PL" sz="1800" b="1" dirty="0"/>
              <a:t>Brak podwójnego finansowania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br>
              <a:rPr lang="pl-PL" sz="1800" b="1" dirty="0"/>
            </a:b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i Partnerzy (jeśli dotyczy) nie otrzymali już finansowania na ten sam cel, na te same wydatki w ramach innych unijnych programów, instrumentów, funduszy w ramach budżetu Unii Europejskiej oraz środków publicznych na realizację zakresu prac zakładanego w ramach wniosku o dofinansowanie.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Weryfikacja na etapie oceny wniosku o dofinasowanie będzie obejmować oświadczenie o braku podwójnego finansowania projektu złożone przez Wnioskodawcę i Partnerów (jeśli dotyczy).</a:t>
            </a:r>
            <a:endParaRPr lang="pl-PL" sz="1800" b="1" dirty="0"/>
          </a:p>
          <a:p>
            <a:pPr marL="0" indent="0">
              <a:spcBef>
                <a:spcPts val="0"/>
              </a:spcBef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B0AF671-3388-4A68-E056-673DCE10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1381792846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908c224-fde1-4783-a6a3-6de4ef3d1c98">
      <Terms xmlns="http://schemas.microsoft.com/office/infopath/2007/PartnerControls"/>
    </lcf76f155ced4ddcb4097134ff3c332f>
    <_Flow_SignoffStatus xmlns="c908c224-fde1-4783-a6a3-6de4ef3d1c98" xsi:nil="true"/>
    <TaxCatchAll xmlns="0613e59e-073d-4b89-ba21-29ee3a20538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DDC3639877FF247B12FAFE25F26D61F" ma:contentTypeVersion="14" ma:contentTypeDescription="Utwórz nowy dokument." ma:contentTypeScope="" ma:versionID="1b6f16793714236cb66ce9195063b3d4">
  <xsd:schema xmlns:xsd="http://www.w3.org/2001/XMLSchema" xmlns:xs="http://www.w3.org/2001/XMLSchema" xmlns:p="http://schemas.microsoft.com/office/2006/metadata/properties" xmlns:ns2="c908c224-fde1-4783-a6a3-6de4ef3d1c98" xmlns:ns3="0613e59e-073d-4b89-ba21-29ee3a20538d" targetNamespace="http://schemas.microsoft.com/office/2006/metadata/properties" ma:root="true" ma:fieldsID="224275309678fd2c946390d6b1d9f21d" ns2:_="" ns3:_="">
    <xsd:import namespace="c908c224-fde1-4783-a6a3-6de4ef3d1c98"/>
    <xsd:import namespace="0613e59e-073d-4b89-ba21-29ee3a2053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8c224-fde1-4783-a6a3-6de4ef3d1c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Tagi obrazów" ma:readOnly="false" ma:fieldId="{5cf76f15-5ced-4ddc-b409-7134ff3c332f}" ma:taxonomyMulti="true" ma:sspId="cc6f6cad-d038-4c8c-a53d-3cb4c28787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1" nillable="true" ma:displayName="Stan zatwierdzenia" ma:internalName="Stan_x0020_zatwierdzenia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3e59e-073d-4b89-ba21-29ee3a20538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03a190-b093-4e97-a111-f86dfbef9378}" ma:internalName="TaxCatchAll" ma:showField="CatchAllData" ma:web="0613e59e-073d-4b89-ba21-29ee3a2053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FDD51E-3BE7-48E9-8574-EC8970EEE544}">
  <ds:schemaRefs>
    <ds:schemaRef ds:uri="http://www.w3.org/XML/1998/namespace"/>
    <ds:schemaRef ds:uri="0613e59e-073d-4b89-ba21-29ee3a20538d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c908c224-fde1-4783-a6a3-6de4ef3d1c98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E3D6122-71F5-45CC-991B-D92E5EA05D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8c224-fde1-4783-a6a3-6de4ef3d1c98"/>
    <ds:schemaRef ds:uri="0613e59e-073d-4b89-ba21-29ee3a2053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DD877D-66AE-4554-8B4D-196835119A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2939</Words>
  <Application>Microsoft Office PowerPoint</Application>
  <PresentationFormat>Panoramiczny</PresentationFormat>
  <Paragraphs>195</Paragraphs>
  <Slides>26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Symbol</vt:lpstr>
      <vt:lpstr>1_Motyw pakietu Office</vt:lpstr>
      <vt:lpstr>3_Projekt niestandardowy</vt:lpstr>
      <vt:lpstr>Kryteria wyboru projektu wybieranego w sposób niekonkurencyjny dotyczącego zapewnienia cyberbezpieczeństwa jednostek samorządu terytorialnego w działaniu 2.2 Wzmocnienie krajowego systemu cyberbezpieczeństwa programu Fundusze Europejskie na Rozwój Cyfrowy 2021-2027 (FERC)</vt:lpstr>
      <vt:lpstr>Wybór projektów</vt:lpstr>
      <vt:lpstr>Kryteria formalne </vt:lpstr>
      <vt:lpstr>Kryteria formalne 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formalne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Kryteria 2.2 FERC</dc:title>
  <dc:creator>Anna Czekalska</dc:creator>
  <cp:lastModifiedBy>Wańczycka-Gawdzik Maja</cp:lastModifiedBy>
  <cp:revision>45</cp:revision>
  <dcterms:created xsi:type="dcterms:W3CDTF">2023-03-05T08:28:36Z</dcterms:created>
  <dcterms:modified xsi:type="dcterms:W3CDTF">2023-05-30T06:34:11Z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0x0101009DDC3639877FF247B12FAFE25F26D61F</vt:lpwstr>
  </property>
</Properties>
</file>